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316" r:id="rId5"/>
    <p:sldId id="365" r:id="rId6"/>
    <p:sldId id="405" r:id="rId7"/>
    <p:sldId id="406" r:id="rId8"/>
    <p:sldId id="407" r:id="rId9"/>
    <p:sldId id="408" r:id="rId10"/>
    <p:sldId id="429" r:id="rId11"/>
    <p:sldId id="409" r:id="rId12"/>
    <p:sldId id="381" r:id="rId13"/>
    <p:sldId id="382" r:id="rId14"/>
    <p:sldId id="380" r:id="rId15"/>
    <p:sldId id="383" r:id="rId16"/>
    <p:sldId id="384" r:id="rId17"/>
    <p:sldId id="386" r:id="rId18"/>
    <p:sldId id="385" r:id="rId19"/>
    <p:sldId id="387" r:id="rId20"/>
    <p:sldId id="388" r:id="rId21"/>
    <p:sldId id="389" r:id="rId22"/>
    <p:sldId id="390" r:id="rId23"/>
    <p:sldId id="391" r:id="rId24"/>
    <p:sldId id="415" r:id="rId25"/>
    <p:sldId id="412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413" r:id="rId40"/>
    <p:sldId id="414" r:id="rId41"/>
    <p:sldId id="411" r:id="rId42"/>
    <p:sldId id="410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5" r:id="rId52"/>
    <p:sldId id="376" r:id="rId53"/>
    <p:sldId id="377" r:id="rId54"/>
    <p:sldId id="378" r:id="rId55"/>
    <p:sldId id="379" r:id="rId56"/>
    <p:sldId id="395" r:id="rId57"/>
    <p:sldId id="396" r:id="rId58"/>
    <p:sldId id="401" r:id="rId59"/>
    <p:sldId id="397" r:id="rId60"/>
    <p:sldId id="398" r:id="rId61"/>
    <p:sldId id="399" r:id="rId62"/>
    <p:sldId id="400" r:id="rId63"/>
    <p:sldId id="402" r:id="rId64"/>
    <p:sldId id="403" r:id="rId65"/>
    <p:sldId id="404" r:id="rId66"/>
    <p:sldId id="339" r:id="rId67"/>
    <p:sldId id="364" r:id="rId68"/>
  </p:sldIdLst>
  <p:sldSz cx="9144000" cy="6858000" type="screen4x3"/>
  <p:notesSz cx="6858000" cy="9144000"/>
  <p:custDataLst>
    <p:tags r:id="rId7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81" d="100"/>
          <a:sy n="81" d="100"/>
        </p:scale>
        <p:origin x="1526" y="6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2021-05-22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 descr="Image result for  Design Patter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 b="45532"/>
          <a:stretch/>
        </p:blipFill>
        <p:spPr bwMode="auto">
          <a:xfrm>
            <a:off x="7349273" y="288025"/>
            <a:ext cx="1063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Image result for  Design Patter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 b="45532"/>
          <a:stretch/>
        </p:blipFill>
        <p:spPr bwMode="auto">
          <a:xfrm>
            <a:off x="7349273" y="288025"/>
            <a:ext cx="1063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Image result for  Design Patter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 b="45532"/>
          <a:stretch/>
        </p:blipFill>
        <p:spPr bwMode="auto">
          <a:xfrm>
            <a:off x="7349273" y="288025"/>
            <a:ext cx="1063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Image result for  Design Patter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 b="45532"/>
          <a:stretch/>
        </p:blipFill>
        <p:spPr bwMode="auto">
          <a:xfrm>
            <a:off x="7349273" y="288025"/>
            <a:ext cx="1063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Image result for  Design Pattern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 b="45532"/>
          <a:stretch/>
        </p:blipFill>
        <p:spPr bwMode="auto">
          <a:xfrm>
            <a:off x="7349273" y="288025"/>
            <a:ext cx="10636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utions_architect" TargetMode="External"/><Relationship Id="rId2" Type="http://schemas.openxmlformats.org/officeDocument/2006/relationships/hyperlink" Target="https://en.wikipedia.org/wiki/Enterprise_architec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Application_archite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8788" y="544531"/>
            <a:ext cx="5408612" cy="1854206"/>
          </a:xfrm>
        </p:spPr>
        <p:txBody>
          <a:bodyPr/>
          <a:lstStyle/>
          <a:p>
            <a:r>
              <a:rPr lang="en-US" dirty="0"/>
              <a:t>Architectural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Parameswari </a:t>
            </a:r>
            <a:r>
              <a:rPr lang="en-US" dirty="0" err="1"/>
              <a:t>Ettiappan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1977-A867-4C1F-8928-6BB2187D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Enterprise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4EFF-B291-48EA-B91E-9498383918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Need for an efficient, faster, consistent, flexible and predictable technology support to the businesses</a:t>
            </a:r>
          </a:p>
          <a:p>
            <a:r>
              <a:rPr lang="en-US" dirty="0"/>
              <a:t>Need for faster time to market</a:t>
            </a:r>
          </a:p>
          <a:p>
            <a:r>
              <a:rPr lang="en-US" dirty="0"/>
              <a:t>Complex integration issues due to inconsistent and unsound technology</a:t>
            </a:r>
          </a:p>
          <a:p>
            <a:r>
              <a:rPr lang="en-US" dirty="0"/>
              <a:t>Chaotic technology landscape due to mergers and acquisitions</a:t>
            </a:r>
          </a:p>
          <a:p>
            <a:r>
              <a:rPr lang="en-US" dirty="0"/>
              <a:t>Lack of processes (architecture definition, technology selection, EA team funding, IT procurement etc.)</a:t>
            </a:r>
          </a:p>
          <a:p>
            <a:r>
              <a:rPr lang="en-US" dirty="0"/>
              <a:t>Lack of proper technology strategy planning in line with business planning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2558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B707F-8B67-4E4E-9032-8CBCD82E3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5" b="12162"/>
          <a:stretch/>
        </p:blipFill>
        <p:spPr>
          <a:xfrm>
            <a:off x="26709" y="1219200"/>
            <a:ext cx="8964892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A6053-473C-4265-AE4C-D2FC098EF423}"/>
              </a:ext>
            </a:extLst>
          </p:cNvPr>
          <p:cNvSpPr txBox="1"/>
          <p:nvPr/>
        </p:nvSpPr>
        <p:spPr>
          <a:xfrm>
            <a:off x="1447800" y="5952927"/>
            <a:ext cx="5613662" cy="101566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200" b="1" dirty="0"/>
              <a:t>Acronyms used in this document</a:t>
            </a:r>
          </a:p>
          <a:p>
            <a:r>
              <a:rPr lang="en-US" sz="1200" b="1" dirty="0"/>
              <a:t>• AD / M – Application Development / Maintenance</a:t>
            </a:r>
          </a:p>
          <a:p>
            <a:r>
              <a:rPr lang="en-US" sz="1200" b="1" dirty="0"/>
              <a:t>• BU – Business Units</a:t>
            </a:r>
          </a:p>
          <a:p>
            <a:r>
              <a:rPr lang="en-US" sz="1200" b="1" dirty="0"/>
              <a:t>• EA – Enterprise Architecture</a:t>
            </a:r>
          </a:p>
          <a:p>
            <a:r>
              <a:rPr lang="en-US" sz="1200" b="1" dirty="0"/>
              <a:t>• LOB – Line of Business</a:t>
            </a:r>
            <a:endParaRPr lang="en-IN" sz="1200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59D530-02D9-46EE-97D5-16294B64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in an Enterprise can be viewed in 3 Layers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365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DAD2-4696-4C0A-8521-F700BCA1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 Vs Standardization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E806-72C5-4EAB-9E60-F0DE1057B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"/>
          <a:stretch/>
        </p:blipFill>
        <p:spPr>
          <a:xfrm>
            <a:off x="382917" y="1524000"/>
            <a:ext cx="837816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2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2378-15DA-487F-B7A3-D9581456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Proposition on Enterprise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D3BD6-B568-47AB-83E1-E54DD345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371600"/>
            <a:ext cx="82864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3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2FCCA-6025-467B-B3A7-6DCC6BE8437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Gartner defines total cost of ownership (TCO) a comprehensive assessment of information technology (IT) or other costs across enterprise boundaries over time. </a:t>
            </a:r>
          </a:p>
          <a:p>
            <a:r>
              <a:rPr lang="en-US" dirty="0"/>
              <a:t>For IT, TCO includes hardware and software acquisition, management and support, communications, end-user expenses and the opportunity cost of downtime, training and other productivity losses.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CEDC4D-A720-4C29-AB43-14316250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Cost of Ownership (TCO)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24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2127-8BE7-4EB0-A682-490B5425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C2F24-0C28-47E1-8312-0ED3AFC7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419520"/>
            <a:ext cx="8402517" cy="50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12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4B390-91F3-4351-B08D-23CB0BB97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6" y="3246237"/>
            <a:ext cx="8228013" cy="670326"/>
          </a:xfrm>
        </p:spPr>
        <p:txBody>
          <a:bodyPr/>
          <a:lstStyle/>
          <a:p>
            <a:r>
              <a:rPr lang="en-IN" dirty="0"/>
              <a:t>Architecture Description Framework (ADF) for</a:t>
            </a:r>
          </a:p>
          <a:p>
            <a:r>
              <a:rPr lang="en-IN" dirty="0"/>
              <a:t>Enterprise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4267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8D03E-484A-4965-9EA5-79AFD9E86E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90675"/>
          </a:xfrm>
        </p:spPr>
        <p:txBody>
          <a:bodyPr/>
          <a:lstStyle/>
          <a:p>
            <a:r>
              <a:rPr lang="en-US" dirty="0"/>
              <a:t>Among the various steps in EA definition, the focus is to prescribe the right description framework for project architecture and LOB architecture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DFDF4C-C8F6-4F97-9491-D217F526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B9841-E440-444A-BD3A-43BF5EB4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861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2B0564-CED4-463C-80AC-5D1691BA12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architecture should describe the whole system at different levels of granularity depending on the hierarchy level of stakeholder.</a:t>
            </a:r>
          </a:p>
          <a:p>
            <a:r>
              <a:rPr lang="en-US" dirty="0"/>
              <a:t>The architecture should describe different architectural aspects of the system focusing one at a time so as to help separate concerns of the stakeholders</a:t>
            </a:r>
          </a:p>
          <a:p>
            <a:r>
              <a:rPr lang="en-US" dirty="0"/>
              <a:t>The software architecture of the system should take into account the enterprise and LOB level standards as well as architectural principles.</a:t>
            </a:r>
          </a:p>
          <a:p>
            <a:r>
              <a:rPr lang="en-US" dirty="0"/>
              <a:t>To achieve the above, the Architecture Description Framework (ADF) should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Provide guidelines and best practices for easy adoption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Provide tight coupling between the LOB target architecture and project architectures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E1900-73F1-4C04-AE3D-7DB9594B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the “right” description of architecture of enterprise 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887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E46D6-F23E-4942-9CFA-FF3007E8A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04800" y="1136046"/>
            <a:ext cx="8610600" cy="533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02FBDC-22EF-4942-81F8-75BB7138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0" t="5927" r="6083" b="6666"/>
          <a:stretch/>
        </p:blipFill>
        <p:spPr>
          <a:xfrm>
            <a:off x="152400" y="1447800"/>
            <a:ext cx="870617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7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34B1-21A3-40EA-BCEA-DE64F66D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LOB Architecture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DDF00-36F9-45A8-B50A-F5A12895B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5" r="982" b="-119"/>
          <a:stretch/>
        </p:blipFill>
        <p:spPr>
          <a:xfrm>
            <a:off x="381000" y="2286000"/>
            <a:ext cx="8423564" cy="3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16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67C61-E24A-42E9-A2EA-4D7973ED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90785-7F29-46AA-B534-389B4886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6" y="1600199"/>
            <a:ext cx="8404874" cy="48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4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nterprise architect vs solution architect vs technical architect">
            <a:extLst>
              <a:ext uri="{FF2B5EF4-FFF2-40B4-BE49-F238E27FC236}">
                <a16:creationId xmlns:a16="http://schemas.microsoft.com/office/drawing/2014/main" id="{6566AE37-1273-4C9F-9E6A-A9BD1EA4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6953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F066B4-04D9-4849-9BCA-231702D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 in the context of the enterprise and technical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503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CEAE9-67EE-491E-91CF-4FEF5010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86191"/>
            <a:ext cx="8610600" cy="504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0201-A516-48E0-8CEE-DEAA1384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3400"/>
            <a:ext cx="6858000" cy="5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81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98F66-C8F1-42CC-8A06-ACB08609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534400" cy="48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ED283-61A1-408A-AFD5-887FB40E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90704"/>
            <a:ext cx="8378165" cy="52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31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B0DFC-2423-4049-9418-74BC8B44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70" y="1447800"/>
            <a:ext cx="8205260" cy="49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40131-404D-4776-B39F-CC5B120F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686800" cy="50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A122-9C68-4999-A665-AE74A4CF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447800"/>
            <a:ext cx="8378165" cy="50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8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8D36-736C-4FA9-A289-38D7C8C5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70164"/>
            <a:ext cx="8433861" cy="506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6D73-4202-4028-ADC1-6913DD8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Governance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30A6-381C-40E3-B191-38740953D2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COBIT: the acronym refers Control Objectives for Information and Related Technology.</a:t>
            </a:r>
          </a:p>
          <a:p>
            <a:r>
              <a:rPr lang="en-US" dirty="0"/>
              <a:t>ITIL: it is most widely adopted IT service management framework in the world.</a:t>
            </a:r>
          </a:p>
          <a:p>
            <a:r>
              <a:rPr lang="en-US" dirty="0"/>
              <a:t>COSO: it is framework for corporate governance.</a:t>
            </a:r>
          </a:p>
          <a:p>
            <a:r>
              <a:rPr lang="en-US" dirty="0"/>
              <a:t>CMMI: this acronym stands for Capability Maturity Model integration.</a:t>
            </a:r>
          </a:p>
          <a:p>
            <a:r>
              <a:rPr lang="en-US" dirty="0"/>
              <a:t>FAIR: it refers Factor analysis of Information Risk. It is risk management frameworks help organizations analyze, understand, and measure information risk.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211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9C9A0-38CD-42E1-9243-E886178C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4" y="1447800"/>
            <a:ext cx="8530565" cy="50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66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Enterprise Understanding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23F7C-3E57-4554-8B11-BAC3853F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89434"/>
            <a:ext cx="8610600" cy="52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3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F7CE4-338C-4B54-8CD1-EF5EF75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B9440-5695-422E-AA42-6E01BC06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5" y="1415374"/>
            <a:ext cx="8482645" cy="51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45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3740-4381-4CCD-9937-43BF1877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Architecting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47968-652E-44E5-B31F-F3AE38D1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4" y="1421859"/>
            <a:ext cx="8378165" cy="51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21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3740-4381-4CCD-9937-43BF1877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Architecting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01608-69CF-4C02-938E-4B5E1FC8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12132"/>
            <a:ext cx="8458200" cy="52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1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3740-4381-4CCD-9937-43BF1877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Architecture Validation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864B1-9140-44E5-8B23-FC2DD48B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24000"/>
            <a:ext cx="8378165" cy="51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03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066B4-04D9-4849-9BCA-231702D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 in the context of the enterprise and technical architecture</a:t>
            </a:r>
            <a:endParaRPr lang="en-IN" dirty="0"/>
          </a:p>
        </p:txBody>
      </p:sp>
      <p:sp>
        <p:nvSpPr>
          <p:cNvPr id="2" name="AutoShape 2" descr="Technical architect vs solution architect vs enterprise architect">
            <a:extLst>
              <a:ext uri="{FF2B5EF4-FFF2-40B4-BE49-F238E27FC236}">
                <a16:creationId xmlns:a16="http://schemas.microsoft.com/office/drawing/2014/main" id="{5080CB79-7090-4BBA-99C5-9AAD2519D3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Technical architect vs solution architect vs enterprise architect">
            <a:extLst>
              <a:ext uri="{FF2B5EF4-FFF2-40B4-BE49-F238E27FC236}">
                <a16:creationId xmlns:a16="http://schemas.microsoft.com/office/drawing/2014/main" id="{4963C18A-2122-4F0B-BCC7-6BA5AC9A40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Technical architect vs solution architect vs enterprise architect">
            <a:extLst>
              <a:ext uri="{FF2B5EF4-FFF2-40B4-BE49-F238E27FC236}">
                <a16:creationId xmlns:a16="http://schemas.microsoft.com/office/drawing/2014/main" id="{C46B186A-2353-4507-A662-A083649710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18C34-AA41-4D41-9A52-483A6F379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27778" r="38334" b="7037"/>
          <a:stretch/>
        </p:blipFill>
        <p:spPr>
          <a:xfrm>
            <a:off x="723900" y="1305076"/>
            <a:ext cx="7391400" cy="51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0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066B4-04D9-4849-9BCA-231702D2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 in the context of the enterprise and technical architecture</a:t>
            </a:r>
            <a:endParaRPr lang="en-IN" dirty="0"/>
          </a:p>
        </p:txBody>
      </p:sp>
      <p:sp>
        <p:nvSpPr>
          <p:cNvPr id="2" name="AutoShape 2" descr="Technical architect vs solution architect vs enterprise architect">
            <a:extLst>
              <a:ext uri="{FF2B5EF4-FFF2-40B4-BE49-F238E27FC236}">
                <a16:creationId xmlns:a16="http://schemas.microsoft.com/office/drawing/2014/main" id="{5080CB79-7090-4BBA-99C5-9AAD2519D3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Technical architect vs solution architect vs enterprise architect">
            <a:extLst>
              <a:ext uri="{FF2B5EF4-FFF2-40B4-BE49-F238E27FC236}">
                <a16:creationId xmlns:a16="http://schemas.microsoft.com/office/drawing/2014/main" id="{4963C18A-2122-4F0B-BCC7-6BA5AC9A40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Technical architect vs solution architect vs enterprise architect">
            <a:extLst>
              <a:ext uri="{FF2B5EF4-FFF2-40B4-BE49-F238E27FC236}">
                <a16:creationId xmlns:a16="http://schemas.microsoft.com/office/drawing/2014/main" id="{C46B186A-2353-4507-A662-A083649710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ENTERPRISE-SOLUTION-TECHNICAL (1)">
            <a:extLst>
              <a:ext uri="{FF2B5EF4-FFF2-40B4-BE49-F238E27FC236}">
                <a16:creationId xmlns:a16="http://schemas.microsoft.com/office/drawing/2014/main" id="{1EA2C81F-6E70-4AE9-A725-8F046C542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318B7-7E1D-49B7-8BAC-93614981D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38147" r="40000" b="7038"/>
          <a:stretch/>
        </p:blipFill>
        <p:spPr>
          <a:xfrm>
            <a:off x="639365" y="1617464"/>
            <a:ext cx="7848600" cy="453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1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ware architecture role">
            <a:extLst>
              <a:ext uri="{FF2B5EF4-FFF2-40B4-BE49-F238E27FC236}">
                <a16:creationId xmlns:a16="http://schemas.microsoft.com/office/drawing/2014/main" id="{013296A1-BB14-4565-A2FC-6C2B3545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4582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29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2B3B0E-0006-4A26-B4EA-A51EAB0C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software architects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552EAE-0AAD-420F-8FCE-4EDBFF2FE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875146"/>
              </p:ext>
            </p:extLst>
          </p:nvPr>
        </p:nvGraphicFramePr>
        <p:xfrm>
          <a:off x="228860" y="1447800"/>
          <a:ext cx="8686540" cy="3968592"/>
        </p:xfrm>
        <a:graphic>
          <a:graphicData uri="http://schemas.openxmlformats.org/drawingml/2006/table">
            <a:tbl>
              <a:tblPr/>
              <a:tblGrid>
                <a:gridCol w="1737308">
                  <a:extLst>
                    <a:ext uri="{9D8B030D-6E8A-4147-A177-3AD203B41FA5}">
                      <a16:colId xmlns:a16="http://schemas.microsoft.com/office/drawing/2014/main" val="1767995173"/>
                    </a:ext>
                  </a:extLst>
                </a:gridCol>
                <a:gridCol w="1737308">
                  <a:extLst>
                    <a:ext uri="{9D8B030D-6E8A-4147-A177-3AD203B41FA5}">
                      <a16:colId xmlns:a16="http://schemas.microsoft.com/office/drawing/2014/main" val="212344503"/>
                    </a:ext>
                  </a:extLst>
                </a:gridCol>
                <a:gridCol w="1737308">
                  <a:extLst>
                    <a:ext uri="{9D8B030D-6E8A-4147-A177-3AD203B41FA5}">
                      <a16:colId xmlns:a16="http://schemas.microsoft.com/office/drawing/2014/main" val="1356787703"/>
                    </a:ext>
                  </a:extLst>
                </a:gridCol>
                <a:gridCol w="1737308">
                  <a:extLst>
                    <a:ext uri="{9D8B030D-6E8A-4147-A177-3AD203B41FA5}">
                      <a16:colId xmlns:a16="http://schemas.microsoft.com/office/drawing/2014/main" val="3170574018"/>
                    </a:ext>
                  </a:extLst>
                </a:gridCol>
                <a:gridCol w="1737308">
                  <a:extLst>
                    <a:ext uri="{9D8B030D-6E8A-4147-A177-3AD203B41FA5}">
                      <a16:colId xmlns:a16="http://schemas.microsoft.com/office/drawing/2014/main" val="4106232625"/>
                    </a:ext>
                  </a:extLst>
                </a:gridCol>
              </a:tblGrid>
              <a:tr h="944903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Architect type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Strategic thinking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System interactions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Communication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Design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34924"/>
                  </a:ext>
                </a:extLst>
              </a:tr>
              <a:tr h="944903">
                <a:tc>
                  <a:txBody>
                    <a:bodyPr/>
                    <a:lstStyle/>
                    <a:p>
                      <a:r>
                        <a:rPr lang="en-IN" b="0" i="1" u="sng">
                          <a:solidFill>
                            <a:srgbClr val="1A1717"/>
                          </a:solidFill>
                          <a:effectLst/>
                          <a:hlinkClick r:id="rId2" tooltip="Enterprise architect"/>
                        </a:rPr>
                        <a:t>enterprise architect</a:t>
                      </a:r>
                      <a:endParaRPr lang="en-IN">
                        <a:effectLst/>
                      </a:endParaRP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across projects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highly abstracted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across organization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minimal, high level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306373"/>
                  </a:ext>
                </a:extLst>
              </a:tr>
              <a:tr h="944903">
                <a:tc>
                  <a:txBody>
                    <a:bodyPr/>
                    <a:lstStyle/>
                    <a:p>
                      <a:r>
                        <a:rPr lang="en-IN" b="0" i="1" u="sng">
                          <a:solidFill>
                            <a:srgbClr val="1A1717"/>
                          </a:solidFill>
                          <a:effectLst/>
                          <a:hlinkClick r:id="rId3" tooltip="Solutions architect"/>
                        </a:rPr>
                        <a:t>solutions architect</a:t>
                      </a:r>
                      <a:endParaRPr lang="en-IN">
                        <a:effectLst/>
                      </a:endParaRP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focused on solution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very detailed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multiple teams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detailed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419580"/>
                  </a:ext>
                </a:extLst>
              </a:tr>
              <a:tr h="1133883">
                <a:tc>
                  <a:txBody>
                    <a:bodyPr/>
                    <a:lstStyle/>
                    <a:p>
                      <a:r>
                        <a:rPr lang="en-IN" b="0" i="1" u="sng">
                          <a:solidFill>
                            <a:srgbClr val="1A1717"/>
                          </a:solidFill>
                          <a:effectLst/>
                          <a:hlinkClick r:id="rId4" tooltip="Application architect"/>
                        </a:rPr>
                        <a:t>application architect</a:t>
                      </a:r>
                      <a:endParaRPr lang="en-IN">
                        <a:effectLst/>
                      </a:endParaRP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component re-use, maintainability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centered on single application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single project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very detail</a:t>
                      </a:r>
                    </a:p>
                  </a:txBody>
                  <a:tcPr marL="60960" marR="60960" marT="91440" marB="9144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9013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536F50B-8C0C-4628-A32B-EA68999AF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4" y="1677896"/>
            <a:ext cx="65" cy="8923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06272" rIns="0" bIns="20313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3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6D73-4202-4028-ADC1-6913DD8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RoadMap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30A6-381C-40E3-B191-38740953D2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Agile</a:t>
            </a:r>
          </a:p>
          <a:p>
            <a:r>
              <a:rPr lang="en-IN" dirty="0"/>
              <a:t>Scrum</a:t>
            </a:r>
          </a:p>
          <a:p>
            <a:r>
              <a:rPr lang="en-IN" dirty="0"/>
              <a:t>Kanban</a:t>
            </a:r>
          </a:p>
          <a:p>
            <a:r>
              <a:rPr lang="en-US" dirty="0"/>
              <a:t>Scaled Agile Framework® (</a:t>
            </a:r>
            <a:r>
              <a:rPr lang="en-US" dirty="0" err="1"/>
              <a:t>SAFe</a:t>
            </a:r>
            <a:r>
              <a:rPr lang="en-US" dirty="0"/>
              <a:t>) roadmap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5046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60E4-A7D8-458C-A8FA-44A0831F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15E2-F476-48DF-AB85-689961D9F9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An architecture framework is an encapsulation of a minimum set of practices and requirements for artifacts that describe a system's architecture.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562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60E4-A7D8-458C-A8FA-44A0831F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15E2-F476-48DF-AB85-689961D9F9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An architecture Framework contains both the tools and the methods for creating and managing enterprise architectures. </a:t>
            </a:r>
          </a:p>
          <a:p>
            <a:r>
              <a:rPr lang="en-US" dirty="0"/>
              <a:t>This includes </a:t>
            </a:r>
          </a:p>
          <a:p>
            <a:pPr lvl="1"/>
            <a:r>
              <a:rPr lang="en-US" dirty="0"/>
              <a:t>the processes and tools that are used to create the architectures.</a:t>
            </a:r>
          </a:p>
          <a:p>
            <a:pPr lvl="1"/>
            <a:r>
              <a:rPr lang="en-US" dirty="0"/>
              <a:t>the repository that stores the architecture content.</a:t>
            </a:r>
          </a:p>
          <a:p>
            <a:pPr lvl="1"/>
            <a:r>
              <a:rPr lang="en-US" dirty="0"/>
              <a:t>the organization of the team, including guidance on how to create the architectures and the governance of the teams that implement the architectures.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662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60E4-A7D8-458C-A8FA-44A0831F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Framework</a:t>
            </a:r>
          </a:p>
        </p:txBody>
      </p:sp>
      <p:pic>
        <p:nvPicPr>
          <p:cNvPr id="1026" name="Picture 2" descr="business">
            <a:extLst>
              <a:ext uri="{FF2B5EF4-FFF2-40B4-BE49-F238E27FC236}">
                <a16:creationId xmlns:a16="http://schemas.microsoft.com/office/drawing/2014/main" id="{2391D33F-7271-4D8C-A131-F9E53D7F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7146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">
            <a:extLst>
              <a:ext uri="{FF2B5EF4-FFF2-40B4-BE49-F238E27FC236}">
                <a16:creationId xmlns:a16="http://schemas.microsoft.com/office/drawing/2014/main" id="{A5B728CB-2A31-4C81-8091-C6FE9600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670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">
            <a:extLst>
              <a:ext uri="{FF2B5EF4-FFF2-40B4-BE49-F238E27FC236}">
                <a16:creationId xmlns:a16="http://schemas.microsoft.com/office/drawing/2014/main" id="{EE3C51C1-02EF-4092-8764-8A95C1AB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0194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1. Architecture Framework, Models, and Views Relationship [1]">
            <a:extLst>
              <a:ext uri="{FF2B5EF4-FFF2-40B4-BE49-F238E27FC236}">
                <a16:creationId xmlns:a16="http://schemas.microsoft.com/office/drawing/2014/main" id="{B5A4F4B3-4215-4761-9311-E889CBE4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2586"/>
            <a:ext cx="8001000" cy="53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77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60E4-A7D8-458C-A8FA-44A0831F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Framework</a:t>
            </a:r>
          </a:p>
        </p:txBody>
      </p:sp>
      <p:pic>
        <p:nvPicPr>
          <p:cNvPr id="1026" name="Picture 2" descr="business">
            <a:extLst>
              <a:ext uri="{FF2B5EF4-FFF2-40B4-BE49-F238E27FC236}">
                <a16:creationId xmlns:a16="http://schemas.microsoft.com/office/drawing/2014/main" id="{2391D33F-7271-4D8C-A131-F9E53D7F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7146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iness">
            <a:extLst>
              <a:ext uri="{FF2B5EF4-FFF2-40B4-BE49-F238E27FC236}">
                <a16:creationId xmlns:a16="http://schemas.microsoft.com/office/drawing/2014/main" id="{A5B728CB-2A31-4C81-8091-C6FE9600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670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siness">
            <a:extLst>
              <a:ext uri="{FF2B5EF4-FFF2-40B4-BE49-F238E27FC236}">
                <a16:creationId xmlns:a16="http://schemas.microsoft.com/office/drawing/2014/main" id="{EE3C51C1-02EF-4092-8764-8A95C1AB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0194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1002E-3C5A-4F10-A7BB-B7ED3D85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29259" r="32500" b="17408"/>
          <a:stretch/>
        </p:blipFill>
        <p:spPr>
          <a:xfrm>
            <a:off x="461034" y="1600200"/>
            <a:ext cx="8378165" cy="45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7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DA91A-66A5-4D52-BC0B-7D828FF6E3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Systems are multidimensional in nature and have ‘n’ stakeholders with different concerns. </a:t>
            </a:r>
          </a:p>
          <a:p>
            <a:r>
              <a:rPr lang="en-US" dirty="0"/>
              <a:t>Architecture frameworks enable the creation of system views that are directly relevant to stakeholders' concerns. </a:t>
            </a:r>
          </a:p>
          <a:p>
            <a:r>
              <a:rPr lang="en-US" dirty="0"/>
              <a:t>Often, multiple models and non-model artifacts are generated to capture and track the concerns of all stakeholders.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48CE1-10DB-4CE0-B640-6C596C68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813221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DA91A-66A5-4D52-BC0B-7D828FF6E3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By interacting with intra- and extra-program stakeholders, including </a:t>
            </a:r>
            <a:r>
              <a:rPr lang="en-US" b="1" dirty="0">
                <a:solidFill>
                  <a:srgbClr val="FF0000"/>
                </a:solidFill>
              </a:rPr>
              <a:t>users, experimenters, acquirers, developers, integrators, and testers</a:t>
            </a:r>
            <a:r>
              <a:rPr lang="en-US" dirty="0"/>
              <a:t>, key architectural aspects that need to be captured and communicated in a program are determined. </a:t>
            </a:r>
          </a:p>
          <a:p>
            <a:r>
              <a:rPr lang="en-US" dirty="0"/>
              <a:t>These architecture needs then should be consolidated. </a:t>
            </a:r>
          </a:p>
          <a:p>
            <a:r>
              <a:rPr lang="en-US" dirty="0"/>
              <a:t>It is then taken as recommendation to develop and use specific models and views that directly support the program's key decisions and activities.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48CE1-10DB-4CE0-B640-6C596C68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636617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DA91A-66A5-4D52-BC0B-7D828FF6E3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Concurrently, </a:t>
            </a:r>
            <a:r>
              <a:rPr lang="en-US" b="1" dirty="0">
                <a:solidFill>
                  <a:srgbClr val="FF0000"/>
                </a:solidFill>
              </a:rPr>
              <a:t>an architecture content and development governance</a:t>
            </a:r>
            <a:r>
              <a:rPr lang="en-US" dirty="0"/>
              <a:t> structure should be developed to manage and satisfy the collective needs.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48CE1-10DB-4CE0-B640-6C596C68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580719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48CE1-10DB-4CE0-B640-6C596C68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planning and implementation activities</a:t>
            </a:r>
            <a:endParaRPr lang="en-IN" dirty="0"/>
          </a:p>
        </p:txBody>
      </p:sp>
      <p:pic>
        <p:nvPicPr>
          <p:cNvPr id="2050" name="Picture 2" descr="Figure 2. Architecture Planning and Implementation Activities">
            <a:extLst>
              <a:ext uri="{FF2B5EF4-FFF2-40B4-BE49-F238E27FC236}">
                <a16:creationId xmlns:a16="http://schemas.microsoft.com/office/drawing/2014/main" id="{E9953A8D-C7C3-4C4F-93B9-9E31D28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" y="1600200"/>
            <a:ext cx="9144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64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02401-0542-442E-BDCE-2D752F5C5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Architecture development can be thought of as both a </a:t>
            </a:r>
            <a:r>
              <a:rPr lang="en-US" b="1" dirty="0">
                <a:solidFill>
                  <a:srgbClr val="FF0000"/>
                </a:solidFill>
              </a:rPr>
              <a:t>process and a discipline </a:t>
            </a:r>
            <a:r>
              <a:rPr lang="en-US" dirty="0"/>
              <a:t>that aids the development of mission-effective systems.</a:t>
            </a:r>
          </a:p>
          <a:p>
            <a:r>
              <a:rPr lang="en-US" dirty="0"/>
              <a:t>Multiple complementary approaches and methodologies are used to develop enterprise and system architectures.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C1805-6573-438E-914E-1B1680C5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0" y="170122"/>
            <a:ext cx="8205261" cy="896678"/>
          </a:xfrm>
        </p:spPr>
        <p:txBody>
          <a:bodyPr/>
          <a:lstStyle/>
          <a:p>
            <a:r>
              <a:rPr lang="en-IN" dirty="0"/>
              <a:t>APPROACHES TO ARCHITECTURE DEVELOPMENT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388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02401-0542-442E-BDCE-2D752F5C5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Some of the most popular approaches used in government departments and agencies are: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U.S. Department of Defense Architecture Framework (</a:t>
            </a:r>
            <a:r>
              <a:rPr lang="en-US" b="1" dirty="0" err="1">
                <a:solidFill>
                  <a:srgbClr val="FF0000"/>
                </a:solidFill>
              </a:rPr>
              <a:t>DoDAF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Open Group Architecture Framework (TOGAF)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Object-oriented with Unified Modeling Language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Spewak</a:t>
            </a:r>
            <a:r>
              <a:rPr lang="en-US" b="1" dirty="0">
                <a:solidFill>
                  <a:srgbClr val="FF0000"/>
                </a:solidFill>
              </a:rPr>
              <a:t> architecture process and Zachman Framework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C1805-6573-438E-914E-1B1680C5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0" y="170122"/>
            <a:ext cx="8205261" cy="896678"/>
          </a:xfrm>
        </p:spPr>
        <p:txBody>
          <a:bodyPr/>
          <a:lstStyle/>
          <a:p>
            <a:r>
              <a:rPr lang="en-IN" dirty="0"/>
              <a:t>APPROACHES TO ARCHITECTURE DEVELOPMENT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221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6D73-4202-4028-ADC1-6913DD8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 Marketing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30A6-381C-40E3-B191-38740953D2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Simple warm acquisition(</a:t>
            </a:r>
            <a:r>
              <a:rPr lang="en-IN" dirty="0" err="1"/>
              <a:t>InVision</a:t>
            </a:r>
            <a:r>
              <a:rPr lang="en-IN" dirty="0"/>
              <a:t>)</a:t>
            </a:r>
          </a:p>
          <a:p>
            <a:r>
              <a:rPr lang="en-US" dirty="0"/>
              <a:t>B2B sales and lead generation(Auto Pilot)</a:t>
            </a:r>
          </a:p>
          <a:p>
            <a:r>
              <a:rPr lang="en-IN" dirty="0"/>
              <a:t>Ecommerce (Simplified) (</a:t>
            </a:r>
            <a:r>
              <a:rPr lang="en-IN" dirty="0" err="1"/>
              <a:t>BeardBrand</a:t>
            </a:r>
            <a:r>
              <a:rPr lang="en-IN" dirty="0"/>
              <a:t>)</a:t>
            </a:r>
          </a:p>
          <a:p>
            <a:r>
              <a:rPr lang="en-IN" dirty="0"/>
              <a:t>Evergreen forest(WebMD)</a:t>
            </a:r>
          </a:p>
          <a:p>
            <a:r>
              <a:rPr lang="en-IN" dirty="0"/>
              <a:t>Competitive SEO (</a:t>
            </a:r>
            <a:r>
              <a:rPr lang="en-IN" dirty="0" err="1"/>
              <a:t>SlideBean</a:t>
            </a:r>
            <a:r>
              <a:rPr lang="en-IN" dirty="0"/>
              <a:t>)</a:t>
            </a:r>
          </a:p>
          <a:p>
            <a:r>
              <a:rPr lang="en-IN" dirty="0"/>
              <a:t>“Trifecta” strategy (Nerd Wallet)</a:t>
            </a:r>
          </a:p>
        </p:txBody>
      </p:sp>
    </p:spTree>
    <p:extLst>
      <p:ext uri="{BB962C8B-B14F-4D97-AF65-F5344CB8AC3E}">
        <p14:creationId xmlns:p14="http://schemas.microsoft.com/office/powerpoint/2010/main" val="858779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02401-0542-442E-BDCE-2D752F5C5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sz="2400" dirty="0"/>
              <a:t>Define the architecture purpose, value, and decisions it will support.</a:t>
            </a:r>
          </a:p>
          <a:p>
            <a:r>
              <a:rPr lang="en-US" sz="2400" dirty="0"/>
              <a:t>Get information needed to define the architecture from stakeholders as early as possible.</a:t>
            </a:r>
          </a:p>
          <a:p>
            <a:r>
              <a:rPr lang="en-US" sz="2400" dirty="0"/>
              <a:t>Create, refine, and update the architecture in an iterative way throughout the acquisition life cycle.</a:t>
            </a:r>
          </a:p>
          <a:p>
            <a:r>
              <a:rPr lang="en-US" sz="2400" dirty="0"/>
              <a:t>Validate the architecture will meet expectations when implemented.</a:t>
            </a:r>
          </a:p>
          <a:p>
            <a:r>
              <a:rPr lang="en-US" sz="2400" dirty="0"/>
              <a:t>Define roles for team members to guide and coordinate their efforts.</a:t>
            </a:r>
          </a:p>
          <a:p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C1805-6573-438E-914E-1B1680C5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0" y="170122"/>
            <a:ext cx="8205261" cy="896678"/>
          </a:xfrm>
        </p:spPr>
        <p:txBody>
          <a:bodyPr/>
          <a:lstStyle/>
          <a:p>
            <a:r>
              <a:rPr lang="en-IN" dirty="0"/>
              <a:t>Key Steps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089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002401-0542-442E-BDCE-2D752F5C56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>
            <a:noAutofit/>
          </a:bodyPr>
          <a:lstStyle/>
          <a:p>
            <a:r>
              <a:rPr lang="en-US" sz="2400" dirty="0"/>
              <a:t>Create estimates and schedules based on the architectural blueprint.</a:t>
            </a:r>
          </a:p>
          <a:p>
            <a:r>
              <a:rPr lang="en-US" sz="2400" dirty="0"/>
              <a:t>Use the architecture to gain insight into project performance.</a:t>
            </a:r>
          </a:p>
          <a:p>
            <a:r>
              <a:rPr lang="en-US" sz="2400" dirty="0"/>
              <a:t>Establish a lightweight, scalable, tailorable, repeatable process framework.</a:t>
            </a:r>
          </a:p>
          <a:p>
            <a:endParaRPr lang="en-I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C1805-6573-438E-914E-1B1680C5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30" y="170122"/>
            <a:ext cx="8205261" cy="896678"/>
          </a:xfrm>
        </p:spPr>
        <p:txBody>
          <a:bodyPr/>
          <a:lstStyle/>
          <a:p>
            <a:r>
              <a:rPr lang="en-IN" dirty="0"/>
              <a:t>Key Steps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3833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4B0124-C77B-4F5C-9BF6-295C11833A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Many systems engineers believe there is an "either-or" decision to be made regarding different architectural frameworks (e.g., </a:t>
            </a:r>
            <a:r>
              <a:rPr lang="en-US" dirty="0" err="1"/>
              <a:t>DoDAF</a:t>
            </a:r>
            <a:r>
              <a:rPr lang="en-US" dirty="0"/>
              <a:t> or TOGAF).</a:t>
            </a:r>
          </a:p>
          <a:p>
            <a:r>
              <a:rPr lang="en-US" dirty="0"/>
              <a:t>But this is not necessarily the case. </a:t>
            </a:r>
          </a:p>
          <a:p>
            <a:r>
              <a:rPr lang="en-US" dirty="0"/>
              <a:t>Some architectural standards address completely different elements of the architecting process.</a:t>
            </a:r>
          </a:p>
          <a:p>
            <a:r>
              <a:rPr lang="en-US" dirty="0"/>
              <a:t>For example, TOGAF has a primary focus on architecture methodology—the "how to" aspect of architecting, without prescribing architecture description constructs. </a:t>
            </a:r>
          </a:p>
          <a:p>
            <a:r>
              <a:rPr lang="en-US" dirty="0" err="1"/>
              <a:t>DoDAF</a:t>
            </a:r>
            <a:r>
              <a:rPr lang="en-US" dirty="0"/>
              <a:t> has a primary focus on architecture description via a set of viewpoints, without a detailed specification of methodology [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CB51D-38CC-4FFB-80D1-4B37E9F0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Right Process/Method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302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D7646-37EE-4337-AF25-6C64E159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DoDAF</a:t>
            </a:r>
            <a:r>
              <a:rPr lang="en-IN" dirty="0"/>
              <a:t> 6-Step Architecture Process</a:t>
            </a:r>
          </a:p>
        </p:txBody>
      </p:sp>
      <p:pic>
        <p:nvPicPr>
          <p:cNvPr id="4098" name="Picture 2" descr="Figure 1. 6-Step Architecture Process">
            <a:extLst>
              <a:ext uri="{FF2B5EF4-FFF2-40B4-BE49-F238E27FC236}">
                <a16:creationId xmlns:a16="http://schemas.microsoft.com/office/drawing/2014/main" id="{DDB0A8B4-07E3-4051-AC70-1549215E6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696200" cy="53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110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1A125-CAF0-4C55-A550-B108B0882B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TOGAF Architecture Development Method (ADM) provides a tested and repeatable process for developing architectures. </a:t>
            </a:r>
          </a:p>
          <a:p>
            <a:r>
              <a:rPr lang="en-US" dirty="0"/>
              <a:t>It is a generic method for architecture development that is designed to deal with most systems. </a:t>
            </a:r>
          </a:p>
          <a:p>
            <a:r>
              <a:rPr lang="en-US" dirty="0"/>
              <a:t>However, it will often be necessary to modify or extend the ADM to suit specific needs. </a:t>
            </a:r>
          </a:p>
          <a:p>
            <a:r>
              <a:rPr lang="en-US" dirty="0"/>
              <a:t>One of the tasks before applying the ADM is to review its components for applicability, and then tailor them as appropriate.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3745C9-B965-4FC5-B049-97607361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TOGAF Architecture Development Method (ADM)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612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745C9-B965-4FC5-B049-97607361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TOGAF Architecture Development Method (ADM)</a:t>
            </a:r>
            <a:endParaRPr lang="en-IN" dirty="0"/>
          </a:p>
        </p:txBody>
      </p:sp>
      <p:pic>
        <p:nvPicPr>
          <p:cNvPr id="5122" name="Picture 2" descr="Architecture Development Method (ADM) 1">
            <a:extLst>
              <a:ext uri="{FF2B5EF4-FFF2-40B4-BE49-F238E27FC236}">
                <a16:creationId xmlns:a16="http://schemas.microsoft.com/office/drawing/2014/main" id="{2841123D-8D74-4552-81AD-348727168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7073"/>
            <a:ext cx="7010400" cy="53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607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1A125-CAF0-4C55-A550-B108B0882B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Preliminary Phase </a:t>
            </a:r>
            <a:r>
              <a:rPr lang="en-US" dirty="0"/>
              <a:t>describes the preparation and initiation activities required to prepare to meet the operational directive for a new architecture, including the definition of an organization-specific architecture framework and the definition of principles.</a:t>
            </a:r>
          </a:p>
          <a:p>
            <a:r>
              <a:rPr lang="en-US" b="1" dirty="0">
                <a:solidFill>
                  <a:srgbClr val="FF0000"/>
                </a:solidFill>
              </a:rPr>
              <a:t>Phase A:</a:t>
            </a:r>
            <a:r>
              <a:rPr lang="en-US" dirty="0"/>
              <a:t> Architecture Vision describes the initial phase of an architecture development cycle.</a:t>
            </a:r>
          </a:p>
          <a:p>
            <a:r>
              <a:rPr lang="en-US" dirty="0"/>
              <a:t>It includes information about defining the scope, identifying the stakeholders, creating the architecture vision, and obtaining approvals.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3745C9-B965-4FC5-B049-97607361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TOGAF Architecture Development Method (ADM)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137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1A125-CAF0-4C55-A550-B108B0882B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Phase B: </a:t>
            </a:r>
            <a:r>
              <a:rPr lang="en-US" dirty="0"/>
              <a:t>Business Architecture describes the development of a business architecture to support an agreed architecture vision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Phase C</a:t>
            </a:r>
            <a:r>
              <a:rPr lang="en-US" dirty="0"/>
              <a:t>: Information Systems Architectures describes the development of information systems architectures for an architecture project, including the development of data and application architectures.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3745C9-B965-4FC5-B049-97607361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TOGAF Architecture Development Method (ADM)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0112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1A125-CAF0-4C55-A550-B108B0882B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Phase D: </a:t>
            </a:r>
            <a:r>
              <a:rPr lang="en-US" dirty="0"/>
              <a:t>Technology Architecture describes the development of the technology architecture for an architecture project.</a:t>
            </a:r>
          </a:p>
          <a:p>
            <a:r>
              <a:rPr lang="en-US" b="1" dirty="0">
                <a:solidFill>
                  <a:srgbClr val="FF0000"/>
                </a:solidFill>
              </a:rPr>
              <a:t>Phase E: </a:t>
            </a:r>
            <a:r>
              <a:rPr lang="en-US" dirty="0"/>
              <a:t>Opportunities and Solutions conducts initial implementation planning and identifies delivery vehicles for the architecture defined in the previous phases.</a:t>
            </a:r>
          </a:p>
          <a:p>
            <a:r>
              <a:rPr lang="en-US" b="1" dirty="0">
                <a:solidFill>
                  <a:srgbClr val="FF0000"/>
                </a:solidFill>
              </a:rPr>
              <a:t>Phase F: </a:t>
            </a:r>
            <a:r>
              <a:rPr lang="en-US" dirty="0"/>
              <a:t>Migration Planning addresses the formulation of a set of detailed sequences of transition architectures with a supporting implementation and migration plan.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3745C9-B965-4FC5-B049-97607361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TOGAF Architecture Development Method (ADM)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978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1A125-CAF0-4C55-A550-B108B0882B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Phase G: </a:t>
            </a:r>
            <a:r>
              <a:rPr lang="en-US" dirty="0"/>
              <a:t>Implementation Governance provides an architectural oversight of the implementation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>
                <a:solidFill>
                  <a:srgbClr val="FF0000"/>
                </a:solidFill>
              </a:rPr>
              <a:t>Phase H: </a:t>
            </a:r>
            <a:r>
              <a:rPr lang="en-US" dirty="0"/>
              <a:t>Architecture Change Management establishes procedures for managing change to the new architecture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r>
              <a:rPr lang="en-US" b="1" dirty="0">
                <a:solidFill>
                  <a:srgbClr val="FF0000"/>
                </a:solidFill>
              </a:rPr>
              <a:t>Requirements Management examines </a:t>
            </a:r>
            <a:r>
              <a:rPr lang="en-US" dirty="0"/>
              <a:t>the process of managing architecture requirements throughout the ADM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3745C9-B965-4FC5-B049-97607361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TOGAF Architecture Development Method (ADM)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64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6D73-4202-4028-ADC1-6913DD8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Stakeholder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30A6-381C-40E3-B191-38740953D2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Praxis Framework (CMM Framework)</a:t>
            </a:r>
          </a:p>
          <a:p>
            <a:r>
              <a:rPr lang="en-IN" dirty="0"/>
              <a:t>Scaled Agile</a:t>
            </a:r>
          </a:p>
        </p:txBody>
      </p:sp>
    </p:spTree>
    <p:extLst>
      <p:ext uri="{BB962C8B-B14F-4D97-AF65-F5344CB8AC3E}">
        <p14:creationId xmlns:p14="http://schemas.microsoft.com/office/powerpoint/2010/main" val="2844026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BE6CF99-A639-423D-9983-80F964D6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686799" cy="55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D0D201-D6F5-44FB-A779-FEC5581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Zachmen</a:t>
            </a:r>
            <a:r>
              <a:rPr lang="en-IN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2683170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95CEF9-2AA1-4412-94D0-7AC3390323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Purpose is paramount</a:t>
            </a:r>
          </a:p>
          <a:p>
            <a:r>
              <a:rPr lang="en-US" dirty="0"/>
              <a:t>A plan is a point of departure</a:t>
            </a:r>
          </a:p>
          <a:p>
            <a:r>
              <a:rPr lang="en-IN" dirty="0"/>
              <a:t>Know the relationships</a:t>
            </a:r>
          </a:p>
          <a:p>
            <a:r>
              <a:rPr lang="en-IN" dirty="0"/>
              <a:t>Be the early bird</a:t>
            </a:r>
          </a:p>
          <a:p>
            <a:r>
              <a:rPr lang="en-US" dirty="0"/>
              <a:t>No one trusts a skinny cook</a:t>
            </a:r>
          </a:p>
          <a:p>
            <a:r>
              <a:rPr lang="en-US" dirty="0"/>
              <a:t>Which way is right and how do I get there from here?</a:t>
            </a:r>
          </a:p>
          <a:p>
            <a:r>
              <a:rPr lang="en-IN" dirty="0"/>
              <a:t>Try before you buy.</a:t>
            </a:r>
          </a:p>
          <a:p>
            <a:r>
              <a:rPr lang="en-IN" dirty="0"/>
              <a:t>Taming the complexity beast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7506E-BC4B-4C25-9EA8-583F3539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and Lessons Learned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8891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95CEF9-2AA1-4412-94D0-7AC3390323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Keep it simple</a:t>
            </a:r>
          </a:p>
          <a:p>
            <a:r>
              <a:rPr lang="en-US" dirty="0"/>
              <a:t>Determining the right models and views</a:t>
            </a:r>
          </a:p>
          <a:p>
            <a:r>
              <a:rPr lang="en-US" dirty="0"/>
              <a:t>But it looked so pretty in the window</a:t>
            </a:r>
          </a:p>
          <a:p>
            <a:r>
              <a:rPr lang="en-US" dirty="0"/>
              <a:t>How do I create the right views? </a:t>
            </a:r>
          </a:p>
          <a:p>
            <a:r>
              <a:rPr lang="en-IN" dirty="0"/>
              <a:t>Bringing dolls to life</a:t>
            </a:r>
          </a:p>
          <a:p>
            <a:r>
              <a:rPr lang="en-US" dirty="0"/>
              <a:t>How much architecture is enough? 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7506E-BC4B-4C25-9EA8-583F3539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and Lessons Learned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964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Determining the Right Framework</a:t>
            </a:r>
          </a:p>
          <a:p>
            <a:pPr lvl="1"/>
            <a:r>
              <a:rPr lang="en-US" dirty="0"/>
              <a:t>Best Practices and Lessons Learned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A92C9FB-8949-4DBE-A36C-ED0208BE6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8" y="1295400"/>
            <a:ext cx="914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32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6D73-4202-4028-ADC1-6913DD82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Metamodel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30A6-381C-40E3-B191-38740953D2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UML,SysML</a:t>
            </a:r>
            <a:endParaRPr lang="en-IN" dirty="0"/>
          </a:p>
          <a:p>
            <a:r>
              <a:rPr lang="en-IN" dirty="0"/>
              <a:t>Apache </a:t>
            </a:r>
            <a:r>
              <a:rPr lang="en-IN" dirty="0" err="1"/>
              <a:t>MetaModel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614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1977-A867-4C1F-8928-6BB2187D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Enterprise Architecture – Definition &amp;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4EFF-B291-48EA-B91E-9498383918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Enterprise architecture is defined as “the set of architectural concepts, principles, guidelines, blueprints, standards, and other enterprise-wide deliverables that guide an enterprise through acquiring, </a:t>
            </a:r>
            <a:r>
              <a:rPr lang="en-US" dirty="0" err="1"/>
              <a:t>outsourcing,integrating</a:t>
            </a:r>
            <a:r>
              <a:rPr lang="en-US" dirty="0"/>
              <a:t>, connecting, developing, modifying, operating, and retiring the elements (internal and external to the enterprise) of an IT portfolio.</a:t>
            </a:r>
          </a:p>
          <a:p>
            <a:r>
              <a:rPr lang="en-US" dirty="0"/>
              <a:t>- </a:t>
            </a:r>
            <a:r>
              <a:rPr lang="en-US" b="1" dirty="0"/>
              <a:t>Cutter Consortium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759431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7134</TotalTime>
  <Words>1657</Words>
  <Application>Microsoft Office PowerPoint</Application>
  <PresentationFormat>On-screen Show (4:3)</PresentationFormat>
  <Paragraphs>190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Pencils_02_2012</vt:lpstr>
      <vt:lpstr>PowerPoint Presentation</vt:lpstr>
      <vt:lpstr>PowerPoint Presentation</vt:lpstr>
      <vt:lpstr>Governance Framework</vt:lpstr>
      <vt:lpstr>RoadMap Framework</vt:lpstr>
      <vt:lpstr>Content Marketing Framework</vt:lpstr>
      <vt:lpstr>Stakeholder Framework</vt:lpstr>
      <vt:lpstr>PowerPoint Presentation</vt:lpstr>
      <vt:lpstr>Metamodel Framework</vt:lpstr>
      <vt:lpstr>Enterprise Architecture – Definition &amp; Drivers</vt:lpstr>
      <vt:lpstr>Why Enterprise Architecture?</vt:lpstr>
      <vt:lpstr>Architecture in an Enterprise can be viewed in 3 Layers</vt:lpstr>
      <vt:lpstr>Degrees of freedom Vs Standardization</vt:lpstr>
      <vt:lpstr>Our Proposition on Enterprise Architecture</vt:lpstr>
      <vt:lpstr>Total Cost of Ownership (TCO)</vt:lpstr>
      <vt:lpstr>Benefits</vt:lpstr>
      <vt:lpstr>PowerPoint Presentation</vt:lpstr>
      <vt:lpstr>ADF</vt:lpstr>
      <vt:lpstr>Need for the “right” description of architecture of enterprise applications</vt:lpstr>
      <vt:lpstr>PowerPoint Presentation</vt:lpstr>
      <vt:lpstr>LOB Architecture Models</vt:lpstr>
      <vt:lpstr>Definitions</vt:lpstr>
      <vt:lpstr>Solution architecture in the context of the enterprise and technical architecture</vt:lpstr>
      <vt:lpstr>PowerPoint Presentation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Enterprise Understanding</vt:lpstr>
      <vt:lpstr>Architecture Planning</vt:lpstr>
      <vt:lpstr>Business Architecting</vt:lpstr>
      <vt:lpstr>Technical Architecting</vt:lpstr>
      <vt:lpstr>Architecture Validation</vt:lpstr>
      <vt:lpstr>Solution architecture in the context of the enterprise and technical architecture</vt:lpstr>
      <vt:lpstr>Solution architecture in the context of the enterprise and technical architecture</vt:lpstr>
      <vt:lpstr>PowerPoint Presentation</vt:lpstr>
      <vt:lpstr>Types of software architects </vt:lpstr>
      <vt:lpstr>Architecture Framework</vt:lpstr>
      <vt:lpstr>Architecture Framework</vt:lpstr>
      <vt:lpstr>Architecture Framework</vt:lpstr>
      <vt:lpstr>Architecture Framework</vt:lpstr>
      <vt:lpstr>Getting Started</vt:lpstr>
      <vt:lpstr>Getting Started</vt:lpstr>
      <vt:lpstr>Getting Started</vt:lpstr>
      <vt:lpstr>Architecture planning and implementation activities</vt:lpstr>
      <vt:lpstr>APPROACHES TO ARCHITECTURE DEVELOPMENT </vt:lpstr>
      <vt:lpstr>APPROACHES TO ARCHITECTURE DEVELOPMENT </vt:lpstr>
      <vt:lpstr>Key Steps </vt:lpstr>
      <vt:lpstr>Key Steps </vt:lpstr>
      <vt:lpstr>Determining the Right Process/Method</vt:lpstr>
      <vt:lpstr>DoDAF 6-Step Architecture Process</vt:lpstr>
      <vt:lpstr>TOGAF Architecture Development Method (ADM)</vt:lpstr>
      <vt:lpstr>TOGAF Architecture Development Method (ADM)</vt:lpstr>
      <vt:lpstr>TOGAF Architecture Development Method (ADM)</vt:lpstr>
      <vt:lpstr>TOGAF Architecture Development Method (ADM)</vt:lpstr>
      <vt:lpstr>TOGAF Architecture Development Method (ADM)</vt:lpstr>
      <vt:lpstr>TOGAF Architecture Development Method (ADM)</vt:lpstr>
      <vt:lpstr>Zachmen Framework</vt:lpstr>
      <vt:lpstr>Best Practices and Lessons Learned</vt:lpstr>
      <vt:lpstr>Best Practices and Lessons Learned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1237</cp:revision>
  <dcterms:created xsi:type="dcterms:W3CDTF">2012-03-13T15:47:14Z</dcterms:created>
  <dcterms:modified xsi:type="dcterms:W3CDTF">2021-05-22T12:25:48Z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